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0" r:id="rId2"/>
    <p:sldId id="271" r:id="rId3"/>
    <p:sldId id="272" r:id="rId4"/>
    <p:sldId id="258" r:id="rId5"/>
    <p:sldId id="260" r:id="rId6"/>
    <p:sldId id="261" r:id="rId7"/>
    <p:sldId id="262" r:id="rId8"/>
    <p:sldId id="264" r:id="rId9"/>
    <p:sldId id="265" r:id="rId10"/>
    <p:sldId id="266" r:id="rId11"/>
    <p:sldId id="281" r:id="rId12"/>
    <p:sldId id="282" r:id="rId13"/>
    <p:sldId id="283" r:id="rId14"/>
    <p:sldId id="284" r:id="rId15"/>
    <p:sldId id="285"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00"/>
    <a:srgbClr val="FF33CC"/>
    <a:srgbClr val="A56E01"/>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86420" autoAdjust="0"/>
  </p:normalViewPr>
  <p:slideViewPr>
    <p:cSldViewPr>
      <p:cViewPr varScale="1">
        <p:scale>
          <a:sx n="75" d="100"/>
          <a:sy n="75" d="100"/>
        </p:scale>
        <p:origin x="-9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E901A-5B59-4920-836B-5EB30F2E559C}" type="datetimeFigureOut">
              <a:rPr lang="en-US" smtClean="0"/>
              <a:pPr/>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60EC4-4308-4AF4-8C5D-4A287C1E8D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D8D437C-14F7-4F36-8F22-6475CB941403}" type="datetimeFigureOut">
              <a:rPr lang="en-US" smtClean="0"/>
              <a:pPr/>
              <a:t>9/23/2015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8D437C-14F7-4F36-8F22-6475CB941403}"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8D437C-14F7-4F36-8F22-6475CB941403}"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D8D437C-14F7-4F36-8F22-6475CB941403}" type="datetimeFigureOut">
              <a:rPr lang="en-US" smtClean="0"/>
              <a:pPr/>
              <a:t>9/23/2015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D8D437C-14F7-4F36-8F22-6475CB941403}" type="datetimeFigureOut">
              <a:rPr lang="en-US" smtClean="0"/>
              <a:pPr/>
              <a:t>9/23/2015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EF10659-4407-4F07-9608-88CA0DAA5B6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D8D437C-14F7-4F36-8F22-6475CB941403}" type="datetimeFigureOut">
              <a:rPr lang="en-US" smtClean="0"/>
              <a:pPr/>
              <a:t>9/23/2015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D8D437C-14F7-4F36-8F22-6475CB941403}"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EF10659-4407-4F07-9608-88CA0DAA5B6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8D437C-14F7-4F36-8F22-6475CB941403}" type="datetimeFigureOut">
              <a:rPr lang="en-US" smtClean="0"/>
              <a:pPr/>
              <a:t>9/23/2015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8D437C-14F7-4F36-8F22-6475CB941403}" type="datetimeFigureOut">
              <a:rPr lang="en-US" smtClean="0"/>
              <a:pPr/>
              <a:t>9/23/2015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D8D437C-14F7-4F36-8F22-6475CB941403}" type="datetimeFigureOut">
              <a:rPr lang="en-US" smtClean="0"/>
              <a:pPr/>
              <a:t>9/23/2015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10659-4407-4F07-9608-88CA0DAA5B6C}"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D8D437C-14F7-4F36-8F22-6475CB941403}"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EF10659-4407-4F07-9608-88CA0DAA5B6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D8D437C-14F7-4F36-8F22-6475CB941403}" type="datetimeFigureOut">
              <a:rPr lang="en-US" smtClean="0"/>
              <a:pPr/>
              <a:t>9/23/2015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EF10659-4407-4F07-9608-88CA0DAA5B6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463022"/>
            <a:ext cx="8610600" cy="3046988"/>
          </a:xfrm>
          <a:prstGeom prst="rect">
            <a:avLst/>
          </a:prstGeom>
          <a:noFill/>
        </p:spPr>
        <p:txBody>
          <a:bodyPr wrap="square" rtlCol="0">
            <a:spAutoFit/>
          </a:bodyPr>
          <a:lstStyle/>
          <a:p>
            <a:pPr marL="292100" indent="-292100" algn="just">
              <a:buFont typeface="Wingdings" pitchFamily="2" charset="2"/>
              <a:buChar char="Ø"/>
            </a:pPr>
            <a:r>
              <a:rPr lang="en-US" sz="2400" dirty="0">
                <a:latin typeface="Arial Narrow" pitchFamily="34" charset="0"/>
                <a:cs typeface="Times New Roman" pitchFamily="18" charset="0"/>
              </a:rPr>
              <a:t> </a:t>
            </a:r>
            <a:r>
              <a:rPr lang="en-US" sz="2400" dirty="0">
                <a:latin typeface="Arial Narrow" pitchFamily="34" charset="0"/>
                <a:cs typeface="Times New Roman" pitchFamily="18" charset="0"/>
              </a:rPr>
              <a:t> 	Church </a:t>
            </a:r>
            <a:r>
              <a:rPr lang="en-US" sz="2400" dirty="0">
                <a:latin typeface="Arial Narrow" pitchFamily="34" charset="0"/>
                <a:cs typeface="Times New Roman" pitchFamily="18" charset="0"/>
              </a:rPr>
              <a:t>also has leadership functions comprising prophetic, kingly and      priestly   duties. This service of Jesus today continues through Bishops, Priests and deacons</a:t>
            </a:r>
            <a:r>
              <a:rPr lang="en-US" sz="2400" dirty="0">
                <a:latin typeface="Arial Narrow" pitchFamily="34" charset="0"/>
                <a:cs typeface="Times New Roman" pitchFamily="18" charset="0"/>
              </a:rPr>
              <a:t>.</a:t>
            </a:r>
          </a:p>
          <a:p>
            <a:pPr marL="292100" indent="-292100" algn="just"/>
            <a:endParaRPr lang="en-US" sz="2400" dirty="0">
              <a:latin typeface="Arial Narrow" pitchFamily="34" charset="0"/>
              <a:cs typeface="Times New Roman" pitchFamily="18" charset="0"/>
            </a:endParaRPr>
          </a:p>
          <a:p>
            <a:pPr algn="just">
              <a:buFont typeface="Wingdings" pitchFamily="2" charset="2"/>
              <a:buChar char="Ø"/>
            </a:pPr>
            <a:endParaRPr lang="en-US" sz="2400" dirty="0">
              <a:latin typeface="Arial Narrow" pitchFamily="34" charset="0"/>
              <a:cs typeface="Times New Roman" pitchFamily="18" charset="0"/>
            </a:endParaRPr>
          </a:p>
          <a:p>
            <a:pPr marL="292100" indent="-292100" algn="just">
              <a:buFont typeface="Wingdings" pitchFamily="2" charset="2"/>
              <a:buChar char="Ø"/>
            </a:pPr>
            <a:r>
              <a:rPr lang="en-US" sz="2400" dirty="0">
                <a:latin typeface="Arial Narrow" pitchFamily="34" charset="0"/>
                <a:cs typeface="Times New Roman" pitchFamily="18" charset="0"/>
              </a:rPr>
              <a:t>  In the universal catholic church the leadership role is vested in the pope.    Those involved in the church services promote the growth of church. Let us grow by recognizing the church leadership</a:t>
            </a:r>
          </a:p>
        </p:txBody>
      </p:sp>
      <p:pic>
        <p:nvPicPr>
          <p:cNvPr id="4" name="Picture 2"/>
          <p:cNvPicPr>
            <a:picLocks noChangeAspect="1" noChangeArrowheads="1"/>
          </p:cNvPicPr>
          <p:nvPr/>
        </p:nvPicPr>
        <p:blipFill>
          <a:blip r:embed="rId2" cstate="print"/>
          <a:srcRect b="769"/>
          <a:stretch>
            <a:fillRect/>
          </a:stretch>
        </p:blipFill>
        <p:spPr bwMode="auto">
          <a:xfrm>
            <a:off x="381000" y="0"/>
            <a:ext cx="4191000" cy="25146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572000" y="0"/>
            <a:ext cx="4131129" cy="2514600"/>
          </a:xfrm>
          <a:prstGeom prst="rect">
            <a:avLst/>
          </a:prstGeom>
          <a:noFill/>
          <a:ln w="9525">
            <a:noFill/>
            <a:miter lim="800000"/>
            <a:headEnd/>
            <a:tailEnd/>
          </a:ln>
          <a:effectLst/>
        </p:spPr>
      </p:pic>
      <p:sp>
        <p:nvSpPr>
          <p:cNvPr id="6" name="TextBox 5"/>
          <p:cNvSpPr txBox="1"/>
          <p:nvPr/>
        </p:nvSpPr>
        <p:spPr>
          <a:xfrm>
            <a:off x="0" y="2706469"/>
            <a:ext cx="9144000" cy="646331"/>
          </a:xfrm>
          <a:prstGeom prst="rect">
            <a:avLst/>
          </a:prstGeom>
          <a:noFill/>
        </p:spPr>
        <p:txBody>
          <a:bodyPr vert="horz" wrap="square" rtlCol="0">
            <a:spAutoFit/>
          </a:bodyPr>
          <a:lstStyle/>
          <a:p>
            <a:pPr algn="ctr"/>
            <a:r>
              <a:rPr lang="en-US" sz="3600" b="1" dirty="0">
                <a:solidFill>
                  <a:srgbClr val="FF0000"/>
                </a:solidFill>
                <a:latin typeface="Cooper Std Black" pitchFamily="18" charset="0"/>
                <a:cs typeface="Times New Roman" pitchFamily="18" charset="0"/>
              </a:rPr>
              <a:t>SERVICES  OF  THE CHURCH</a:t>
            </a:r>
          </a:p>
        </p:txBody>
      </p:sp>
      <p:pic>
        <p:nvPicPr>
          <p:cNvPr id="2050" name="Picture 2" descr="D:\class psd\class 5\lesson 13\image\cropped-Parish-day.png"/>
          <p:cNvPicPr>
            <a:picLocks noChangeAspect="1" noChangeArrowheads="1"/>
          </p:cNvPicPr>
          <p:nvPr/>
        </p:nvPicPr>
        <p:blipFill>
          <a:blip r:embed="rId4" cstate="print"/>
          <a:srcRect/>
          <a:stretch>
            <a:fillRect/>
          </a:stretch>
        </p:blipFill>
        <p:spPr bwMode="auto">
          <a:xfrm>
            <a:off x="4038600" y="4114800"/>
            <a:ext cx="4114800" cy="123444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914400" y="3124200"/>
            <a:ext cx="7315200" cy="685800"/>
          </a:xfrm>
        </p:spPr>
        <p:txBody>
          <a:bodyPr>
            <a:noAutofit/>
          </a:bodyPr>
          <a:lstStyle/>
          <a:p>
            <a:pPr algn="ctr">
              <a:buNone/>
            </a:pPr>
            <a:r>
              <a:rPr lang="en-US" sz="2500" dirty="0">
                <a:solidFill>
                  <a:schemeClr val="tx1"/>
                </a:solidFill>
                <a:latin typeface="Arial Narrow" pitchFamily="34" charset="0"/>
                <a:cs typeface="Times New Roman" pitchFamily="18" charset="0"/>
              </a:rPr>
              <a:t>O God, who called us to grow in holiness, help us lead a life fulfilling our duties.</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533400"/>
          </a:xfrm>
        </p:spPr>
        <p:txBody>
          <a:bodyPr>
            <a:normAutofit/>
          </a:bodyPr>
          <a:lstStyle/>
          <a:p>
            <a:pPr algn="ctr">
              <a:buNone/>
            </a:pPr>
            <a:r>
              <a:rPr lang="en-US" sz="2500" dirty="0">
                <a:solidFill>
                  <a:schemeClr val="tx1"/>
                </a:solidFill>
                <a:latin typeface="Arial Narrow" pitchFamily="34" charset="0"/>
                <a:cs typeface="Times New Roman" pitchFamily="18" charset="0"/>
              </a:rPr>
              <a:t>Narrate the event related with the election of Samuel [1Samuel.3.1-12].</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362200" y="3048000"/>
            <a:ext cx="5867400" cy="914400"/>
          </a:xfrm>
        </p:spPr>
        <p:txBody>
          <a:bodyPr>
            <a:noAutofit/>
          </a:bodyPr>
          <a:lstStyle/>
          <a:p>
            <a:pPr algn="ctr">
              <a:buNone/>
            </a:pPr>
            <a:r>
              <a:rPr lang="en-US" sz="2500" dirty="0">
                <a:solidFill>
                  <a:schemeClr val="tx1"/>
                </a:solidFill>
                <a:latin typeface="Arial Narrow" pitchFamily="34" charset="0"/>
                <a:cs typeface="Times New Roman" pitchFamily="18" charset="0"/>
              </a:rPr>
              <a:t>Serve your Lord faithfully with all</a:t>
            </a:r>
          </a:p>
          <a:p>
            <a:pPr algn="ctr">
              <a:buNone/>
            </a:pPr>
            <a:r>
              <a:rPr lang="en-US" sz="2500" dirty="0">
                <a:solidFill>
                  <a:schemeClr val="tx1"/>
                </a:solidFill>
                <a:latin typeface="Arial Narrow" pitchFamily="34" charset="0"/>
                <a:cs typeface="Times New Roman" pitchFamily="18" charset="0"/>
              </a:rPr>
              <a:t>your heart [1Samuel.12:24].</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381000" y="3352800"/>
            <a:ext cx="8305800" cy="914400"/>
          </a:xfrm>
        </p:spPr>
        <p:txBody>
          <a:bodyPr>
            <a:normAutofit/>
          </a:bodyPr>
          <a:lstStyle/>
          <a:p>
            <a:pPr marL="0" indent="0" algn="ctr">
              <a:buNone/>
            </a:pPr>
            <a:r>
              <a:rPr lang="en-US" sz="2500" dirty="0">
                <a:solidFill>
                  <a:schemeClr val="tx1"/>
                </a:solidFill>
                <a:latin typeface="Arial Narrow" pitchFamily="34" charset="0"/>
                <a:cs typeface="Times New Roman" pitchFamily="18" charset="0"/>
              </a:rPr>
              <a:t>I will lead pleasing to Jesus by doing my duties faithfully.</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1066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Pair the following</a:t>
            </a:r>
          </a:p>
        </p:txBody>
      </p:sp>
      <p:sp>
        <p:nvSpPr>
          <p:cNvPr id="7" name="Rounded Rectangle 6"/>
          <p:cNvSpPr/>
          <p:nvPr/>
        </p:nvSpPr>
        <p:spPr>
          <a:xfrm>
            <a:off x="914400" y="20574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David</a:t>
            </a:r>
          </a:p>
        </p:txBody>
      </p:sp>
      <p:sp>
        <p:nvSpPr>
          <p:cNvPr id="10" name="Rounded Rectangle 9"/>
          <p:cNvSpPr/>
          <p:nvPr/>
        </p:nvSpPr>
        <p:spPr>
          <a:xfrm>
            <a:off x="914400" y="30480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err="1">
                <a:solidFill>
                  <a:srgbClr val="FF0000"/>
                </a:solidFill>
                <a:latin typeface="Arial Narrow" pitchFamily="34" charset="0"/>
              </a:rPr>
              <a:t>Solomaon</a:t>
            </a:r>
            <a:endParaRPr lang="en-US" sz="2500" b="1" dirty="0">
              <a:solidFill>
                <a:srgbClr val="FF0000"/>
              </a:solidFill>
              <a:latin typeface="Arial Narrow" pitchFamily="34" charset="0"/>
            </a:endParaRPr>
          </a:p>
        </p:txBody>
      </p:sp>
      <p:sp>
        <p:nvSpPr>
          <p:cNvPr id="11" name="Rounded Rectangle 10"/>
          <p:cNvSpPr/>
          <p:nvPr/>
        </p:nvSpPr>
        <p:spPr>
          <a:xfrm>
            <a:off x="914400" y="38862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Saul</a:t>
            </a:r>
          </a:p>
        </p:txBody>
      </p:sp>
      <p:sp>
        <p:nvSpPr>
          <p:cNvPr id="12" name="Rounded Rectangle 11"/>
          <p:cNvSpPr/>
          <p:nvPr/>
        </p:nvSpPr>
        <p:spPr>
          <a:xfrm>
            <a:off x="914400" y="48768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Samuel</a:t>
            </a:r>
          </a:p>
        </p:txBody>
      </p:sp>
      <p:sp>
        <p:nvSpPr>
          <p:cNvPr id="13" name="Rounded Rectangle 12"/>
          <p:cNvSpPr/>
          <p:nvPr/>
        </p:nvSpPr>
        <p:spPr>
          <a:xfrm>
            <a:off x="914400" y="57912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Aaron</a:t>
            </a:r>
          </a:p>
        </p:txBody>
      </p:sp>
      <p:sp>
        <p:nvSpPr>
          <p:cNvPr id="14" name="Rounded Rectangle 13"/>
          <p:cNvSpPr/>
          <p:nvPr/>
        </p:nvSpPr>
        <p:spPr>
          <a:xfrm>
            <a:off x="5486400" y="21336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First King</a:t>
            </a:r>
          </a:p>
        </p:txBody>
      </p:sp>
      <p:sp>
        <p:nvSpPr>
          <p:cNvPr id="15" name="Rounded Rectangle 14"/>
          <p:cNvSpPr/>
          <p:nvPr/>
        </p:nvSpPr>
        <p:spPr>
          <a:xfrm>
            <a:off x="5486400" y="30480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Last Judge</a:t>
            </a:r>
          </a:p>
        </p:txBody>
      </p:sp>
      <p:sp>
        <p:nvSpPr>
          <p:cNvPr id="16" name="Rounded Rectangle 15"/>
          <p:cNvSpPr/>
          <p:nvPr/>
        </p:nvSpPr>
        <p:spPr>
          <a:xfrm>
            <a:off x="5486400" y="39624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Priest</a:t>
            </a:r>
          </a:p>
        </p:txBody>
      </p:sp>
      <p:sp>
        <p:nvSpPr>
          <p:cNvPr id="17" name="Rounded Rectangle 16"/>
          <p:cNvSpPr/>
          <p:nvPr/>
        </p:nvSpPr>
        <p:spPr>
          <a:xfrm>
            <a:off x="5486400" y="48768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Wise King</a:t>
            </a:r>
          </a:p>
        </p:txBody>
      </p:sp>
      <p:sp>
        <p:nvSpPr>
          <p:cNvPr id="18" name="Rounded Rectangle 17"/>
          <p:cNvSpPr/>
          <p:nvPr/>
        </p:nvSpPr>
        <p:spPr>
          <a:xfrm>
            <a:off x="5486400" y="5791200"/>
            <a:ext cx="27432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1" dirty="0">
                <a:solidFill>
                  <a:srgbClr val="FF0000"/>
                </a:solidFill>
                <a:latin typeface="Arial Narrow" pitchFamily="34" charset="0"/>
              </a:rPr>
              <a:t>Powerful King</a:t>
            </a:r>
          </a:p>
        </p:txBody>
      </p:sp>
      <p:cxnSp>
        <p:nvCxnSpPr>
          <p:cNvPr id="20" name="Straight Connector 19"/>
          <p:cNvCxnSpPr>
            <a:stCxn id="7" idx="3"/>
            <a:endCxn id="18" idx="1"/>
          </p:cNvCxnSpPr>
          <p:nvPr/>
        </p:nvCxnSpPr>
        <p:spPr>
          <a:xfrm>
            <a:off x="3657600" y="2247900"/>
            <a:ext cx="1828800" cy="373380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stCxn id="10" idx="3"/>
            <a:endCxn id="17" idx="1"/>
          </p:cNvCxnSpPr>
          <p:nvPr/>
        </p:nvCxnSpPr>
        <p:spPr>
          <a:xfrm>
            <a:off x="3657600" y="3238500"/>
            <a:ext cx="1828800" cy="182880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a:stCxn id="11" idx="3"/>
            <a:endCxn id="14" idx="1"/>
          </p:cNvCxnSpPr>
          <p:nvPr/>
        </p:nvCxnSpPr>
        <p:spPr>
          <a:xfrm flipV="1">
            <a:off x="3657600" y="2324100"/>
            <a:ext cx="1828800" cy="1752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2" idx="3"/>
            <a:endCxn id="15" idx="1"/>
          </p:cNvCxnSpPr>
          <p:nvPr/>
        </p:nvCxnSpPr>
        <p:spPr>
          <a:xfrm flipV="1">
            <a:off x="3657600" y="3238500"/>
            <a:ext cx="1828800" cy="18288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a:stCxn id="13" idx="3"/>
            <a:endCxn id="16" idx="1"/>
          </p:cNvCxnSpPr>
          <p:nvPr/>
        </p:nvCxnSpPr>
        <p:spPr>
          <a:xfrm flipV="1">
            <a:off x="3657600" y="4152900"/>
            <a:ext cx="1828800" cy="18288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20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2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819400"/>
            <a:ext cx="8686800" cy="2667000"/>
          </a:xfrm>
        </p:spPr>
        <p:txBody>
          <a:bodyPr>
            <a:normAutofit/>
          </a:bodyPr>
          <a:lstStyle/>
          <a:p>
            <a:pPr marL="457200" indent="-457200">
              <a:buNone/>
            </a:pPr>
            <a:r>
              <a:rPr lang="en-US" sz="2500" dirty="0">
                <a:solidFill>
                  <a:schemeClr val="tx1"/>
                </a:solidFill>
                <a:latin typeface="Arial Narrow" pitchFamily="34" charset="0"/>
                <a:cs typeface="Times New Roman" pitchFamily="18" charset="0"/>
              </a:rPr>
              <a:t>1.	Who </a:t>
            </a:r>
            <a:r>
              <a:rPr lang="en-US" sz="2500" dirty="0">
                <a:solidFill>
                  <a:schemeClr val="tx1"/>
                </a:solidFill>
                <a:latin typeface="Arial Narrow" pitchFamily="34" charset="0"/>
                <a:cs typeface="Times New Roman" pitchFamily="18" charset="0"/>
              </a:rPr>
              <a:t>were known as the judges in Israel?</a:t>
            </a:r>
          </a:p>
          <a:p>
            <a:pPr marL="457200" indent="-457200" algn="just">
              <a:buNone/>
            </a:pPr>
            <a:r>
              <a:rPr lang="en-US" sz="2500" dirty="0">
                <a:solidFill>
                  <a:schemeClr val="tx1"/>
                </a:solidFill>
                <a:latin typeface="Arial Narrow" pitchFamily="34" charset="0"/>
                <a:cs typeface="Times New Roman" pitchFamily="18" charset="0"/>
              </a:rPr>
              <a:t>2.	What </a:t>
            </a:r>
            <a:r>
              <a:rPr lang="en-US" sz="2500" dirty="0">
                <a:solidFill>
                  <a:schemeClr val="tx1"/>
                </a:solidFill>
                <a:latin typeface="Arial Narrow" pitchFamily="34" charset="0"/>
                <a:cs typeface="Times New Roman" pitchFamily="18" charset="0"/>
              </a:rPr>
              <a:t>do you mean by anointing?</a:t>
            </a:r>
          </a:p>
          <a:p>
            <a:pPr marL="457200" indent="-457200">
              <a:buNone/>
            </a:pPr>
            <a:r>
              <a:rPr lang="en-US" sz="2500" dirty="0">
                <a:solidFill>
                  <a:schemeClr val="tx1"/>
                </a:solidFill>
                <a:latin typeface="Arial Narrow" pitchFamily="34" charset="0"/>
                <a:cs typeface="Times New Roman" pitchFamily="18" charset="0"/>
              </a:rPr>
              <a:t>3.	What </a:t>
            </a:r>
            <a:r>
              <a:rPr lang="en-US" sz="2500" dirty="0">
                <a:solidFill>
                  <a:schemeClr val="tx1"/>
                </a:solidFill>
                <a:latin typeface="Arial Narrow" pitchFamily="34" charset="0"/>
                <a:cs typeface="Times New Roman" pitchFamily="18" charset="0"/>
              </a:rPr>
              <a:t>were the responsibilities of the priests in Israel?</a:t>
            </a:r>
          </a:p>
          <a:p>
            <a:pPr marL="457200" indent="-457200">
              <a:buNone/>
            </a:pPr>
            <a:r>
              <a:rPr lang="en-US" sz="2500" dirty="0">
                <a:solidFill>
                  <a:schemeClr val="tx1"/>
                </a:solidFill>
                <a:latin typeface="Arial Narrow" pitchFamily="34" charset="0"/>
                <a:cs typeface="Times New Roman" pitchFamily="18" charset="0"/>
              </a:rPr>
              <a:t>4.	Who </a:t>
            </a:r>
            <a:r>
              <a:rPr lang="en-US" sz="2500" dirty="0">
                <a:solidFill>
                  <a:schemeClr val="tx1"/>
                </a:solidFill>
                <a:latin typeface="Arial Narrow" pitchFamily="34" charset="0"/>
                <a:cs typeface="Times New Roman" pitchFamily="18" charset="0"/>
              </a:rPr>
              <a:t>is known as the successor of Peter?</a:t>
            </a:r>
          </a:p>
          <a:p>
            <a:pPr marL="457200" indent="-457200">
              <a:buNone/>
            </a:pPr>
            <a:r>
              <a:rPr lang="en-US" sz="2500" dirty="0">
                <a:solidFill>
                  <a:schemeClr val="tx1"/>
                </a:solidFill>
                <a:latin typeface="Arial Narrow" pitchFamily="34" charset="0"/>
                <a:cs typeface="Times New Roman" pitchFamily="18" charset="0"/>
              </a:rPr>
              <a:t>5.	What </a:t>
            </a:r>
            <a:r>
              <a:rPr lang="en-US" sz="2500" dirty="0">
                <a:solidFill>
                  <a:schemeClr val="tx1"/>
                </a:solidFill>
                <a:latin typeface="Arial Narrow" pitchFamily="34" charset="0"/>
                <a:cs typeface="Times New Roman" pitchFamily="18" charset="0"/>
              </a:rPr>
              <a:t>for were the kings of Israel appointed?</a:t>
            </a: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5937"/>
            <a:ext cx="9144000" cy="1092607"/>
          </a:xfrm>
          <a:prstGeom prst="rect">
            <a:avLst/>
          </a:prstGeom>
          <a:noFill/>
        </p:spPr>
        <p:txBody>
          <a:bodyPr vert="horz" wrap="square" rtlCol="0">
            <a:spAutoFit/>
          </a:bodyPr>
          <a:lstStyle/>
          <a:p>
            <a:pPr algn="ctr"/>
            <a:r>
              <a:rPr lang="en-US" sz="3000" b="1" dirty="0">
                <a:solidFill>
                  <a:srgbClr val="000000"/>
                </a:solidFill>
                <a:latin typeface="Cooper Std Black" pitchFamily="18" charset="0"/>
                <a:cs typeface="Times New Roman" pitchFamily="18" charset="0"/>
              </a:rPr>
              <a:t>LESSON 13 </a:t>
            </a:r>
          </a:p>
          <a:p>
            <a:pPr algn="ctr"/>
            <a:r>
              <a:rPr lang="en-US" sz="3500" b="1" u="sng" dirty="0">
                <a:solidFill>
                  <a:srgbClr val="FF0000"/>
                </a:solidFill>
                <a:latin typeface="Cooper Std Black" pitchFamily="18" charset="0"/>
                <a:cs typeface="Times New Roman" pitchFamily="18" charset="0"/>
              </a:rPr>
              <a:t>THE LEADERS OF ISRAEL</a:t>
            </a:r>
          </a:p>
        </p:txBody>
      </p:sp>
      <p:pic>
        <p:nvPicPr>
          <p:cNvPr id="3074" name="Picture 2" descr="D:\class psd\class 5\lesson 13\image\David anointed king of Israel.png"/>
          <p:cNvPicPr>
            <a:picLocks noChangeAspect="1" noChangeArrowheads="1"/>
          </p:cNvPicPr>
          <p:nvPr/>
        </p:nvPicPr>
        <p:blipFill>
          <a:blip r:embed="rId2" cstate="print"/>
          <a:srcRect/>
          <a:stretch>
            <a:fillRect/>
          </a:stretch>
        </p:blipFill>
        <p:spPr bwMode="auto">
          <a:xfrm>
            <a:off x="1795330" y="1524000"/>
            <a:ext cx="5519870" cy="51054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614678"/>
            <a:ext cx="8458200" cy="2862322"/>
          </a:xfrm>
          <a:prstGeom prst="rect">
            <a:avLst/>
          </a:prstGeom>
          <a:noFill/>
        </p:spPr>
        <p:txBody>
          <a:bodyPr wrap="square" rtlCol="0">
            <a:spAutoFit/>
          </a:bodyPr>
          <a:lstStyle/>
          <a:p>
            <a:pPr algn="just"/>
            <a:r>
              <a:rPr lang="en-US" sz="3000" dirty="0">
                <a:latin typeface="Arial Narrow" pitchFamily="34" charset="0"/>
                <a:cs typeface="Times New Roman" pitchFamily="18" charset="0"/>
              </a:rPr>
              <a:t>	After  defeating the Canaanites and occupying the Promised Land. The people of Israel settled there. Gradually they grow into a strong Nation. But Israel had to encounter a number of enemies. The peoples that were not defeated by Israel were waiting for an opportunity to attack them.</a:t>
            </a:r>
          </a:p>
        </p:txBody>
      </p:sp>
      <p:pic>
        <p:nvPicPr>
          <p:cNvPr id="3075" name="Picture 3" descr="D:\class psd\class 5\lesson 13\image\Grape Harvest1.jpg"/>
          <p:cNvPicPr>
            <a:picLocks noChangeAspect="1" noChangeArrowheads="1"/>
          </p:cNvPicPr>
          <p:nvPr/>
        </p:nvPicPr>
        <p:blipFill>
          <a:blip r:embed="rId2" cstate="print"/>
          <a:srcRect/>
          <a:stretch>
            <a:fillRect/>
          </a:stretch>
        </p:blipFill>
        <p:spPr bwMode="auto">
          <a:xfrm>
            <a:off x="1600200" y="0"/>
            <a:ext cx="5943600" cy="3395443"/>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54807"/>
            <a:ext cx="8839200" cy="4693593"/>
          </a:xfrm>
          <a:prstGeom prst="rect">
            <a:avLst/>
          </a:prstGeom>
          <a:noFill/>
        </p:spPr>
        <p:txBody>
          <a:bodyPr wrap="square" rtlCol="0">
            <a:spAutoFit/>
          </a:bodyPr>
          <a:lstStyle/>
          <a:p>
            <a:pPr marL="406400" algn="just"/>
            <a:r>
              <a:rPr lang="en-US" sz="2300" dirty="0">
                <a:latin typeface="Arial Narrow" pitchFamily="34" charset="0"/>
                <a:cs typeface="Times New Roman" pitchFamily="18" charset="0"/>
              </a:rPr>
              <a:t>Leaders who had special talents and divine  blessing to lead the people, </a:t>
            </a:r>
            <a:r>
              <a:rPr lang="en-US" sz="2300" dirty="0">
                <a:latin typeface="Arial Narrow" pitchFamily="34" charset="0"/>
                <a:cs typeface="Times New Roman" pitchFamily="18" charset="0"/>
              </a:rPr>
              <a:t>were known </a:t>
            </a:r>
            <a:r>
              <a:rPr lang="en-US" sz="2300" dirty="0">
                <a:latin typeface="Arial Narrow" pitchFamily="34" charset="0"/>
                <a:cs typeface="Times New Roman" pitchFamily="18" charset="0"/>
              </a:rPr>
              <a:t>as judges.</a:t>
            </a:r>
          </a:p>
          <a:p>
            <a:pPr algn="just"/>
            <a:endParaRPr lang="en-US" sz="2300" dirty="0">
              <a:latin typeface="Arial Narrow" pitchFamily="34" charset="0"/>
              <a:cs typeface="Times New Roman" pitchFamily="18" charset="0"/>
            </a:endParaRPr>
          </a:p>
          <a:p>
            <a:pPr marL="406400" algn="just"/>
            <a:r>
              <a:rPr lang="en-US" sz="2300" dirty="0">
                <a:latin typeface="Arial Narrow" pitchFamily="34" charset="0"/>
                <a:cs typeface="Times New Roman" pitchFamily="18" charset="0"/>
              </a:rPr>
              <a:t>These leaders also acted as judges, listening to the complaints of the people, arbitrating and handling down judgments.</a:t>
            </a:r>
          </a:p>
          <a:p>
            <a:pPr algn="just"/>
            <a:endParaRPr lang="en-US" sz="2300" dirty="0">
              <a:latin typeface="Arial Narrow" pitchFamily="34" charset="0"/>
              <a:cs typeface="Times New Roman" pitchFamily="18" charset="0"/>
            </a:endParaRPr>
          </a:p>
          <a:p>
            <a:pPr marL="406400" algn="just"/>
            <a:r>
              <a:rPr lang="en-US" sz="2300" dirty="0">
                <a:latin typeface="Arial Narrow" pitchFamily="34" charset="0"/>
                <a:cs typeface="Times New Roman" pitchFamily="18" charset="0"/>
              </a:rPr>
              <a:t>But the bible, presents them not as judges, but as soldiers.</a:t>
            </a:r>
          </a:p>
          <a:p>
            <a:pPr algn="just"/>
            <a:endParaRPr lang="en-US" sz="2300" dirty="0">
              <a:latin typeface="Arial Narrow" pitchFamily="34" charset="0"/>
              <a:cs typeface="Times New Roman" pitchFamily="18" charset="0"/>
            </a:endParaRPr>
          </a:p>
          <a:p>
            <a:pPr marL="406400" algn="just"/>
            <a:r>
              <a:rPr lang="en-US" sz="2300" dirty="0">
                <a:latin typeface="Arial Narrow" pitchFamily="34" charset="0"/>
                <a:cs typeface="Times New Roman" pitchFamily="18" charset="0"/>
              </a:rPr>
              <a:t>Israel had been under the rule of judges for two long centuries. The book of judges in old testament describes the history of twelve.  judges.</a:t>
            </a:r>
          </a:p>
          <a:p>
            <a:pPr algn="just"/>
            <a:endParaRPr lang="en-US" sz="2300" dirty="0">
              <a:latin typeface="Arial Narrow" pitchFamily="34" charset="0"/>
              <a:cs typeface="Times New Roman" pitchFamily="18" charset="0"/>
            </a:endParaRPr>
          </a:p>
          <a:p>
            <a:pPr marL="406400" algn="just"/>
            <a:r>
              <a:rPr lang="en-US" sz="2300" dirty="0">
                <a:latin typeface="Arial Narrow" pitchFamily="34" charset="0"/>
                <a:cs typeface="Times New Roman" pitchFamily="18" charset="0"/>
              </a:rPr>
              <a:t>Deborah was one among them. The last of the judges was Samuel. There are two books in the old testament  in his name.</a:t>
            </a:r>
          </a:p>
        </p:txBody>
      </p:sp>
      <p:sp>
        <p:nvSpPr>
          <p:cNvPr id="4" name="TextBox 3"/>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JUDGES</a:t>
            </a:r>
            <a:endParaRPr lang="en-US" sz="3500" b="1" dirty="0">
              <a:solidFill>
                <a:srgbClr val="FF0000"/>
              </a:solidFill>
              <a:latin typeface="Cooper Std Black" pitchFamily="18" charset="0"/>
            </a:endParaRPr>
          </a:p>
        </p:txBody>
      </p:sp>
      <p:pic>
        <p:nvPicPr>
          <p:cNvPr id="1026" name="Picture 2" descr="D:\class psd\class 5\lesson 13\image\judges.png"/>
          <p:cNvPicPr>
            <a:picLocks noChangeAspect="1" noChangeArrowheads="1"/>
          </p:cNvPicPr>
          <p:nvPr/>
        </p:nvPicPr>
        <p:blipFill>
          <a:blip r:embed="rId2" cstate="print"/>
          <a:srcRect/>
          <a:stretch>
            <a:fillRect/>
          </a:stretch>
        </p:blipFill>
        <p:spPr bwMode="auto">
          <a:xfrm>
            <a:off x="685800" y="24954"/>
            <a:ext cx="2286000" cy="1638037"/>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90800"/>
            <a:ext cx="8458200" cy="4324261"/>
          </a:xfrm>
          <a:prstGeom prst="rect">
            <a:avLst/>
          </a:prstGeom>
          <a:noFill/>
        </p:spPr>
        <p:txBody>
          <a:bodyPr wrap="square" rtlCol="0">
            <a:spAutoFit/>
          </a:bodyPr>
          <a:lstStyle/>
          <a:p>
            <a:pPr marL="406400" algn="just"/>
            <a:r>
              <a:rPr lang="en-US" sz="2500" dirty="0">
                <a:latin typeface="Arial Narrow" pitchFamily="34" charset="0"/>
                <a:cs typeface="Times New Roman" pitchFamily="18" charset="0"/>
              </a:rPr>
              <a:t>The Israelites who had been liberated from slavery in Egypt were  directly ruled and led by God. God was their king.</a:t>
            </a:r>
          </a:p>
          <a:p>
            <a:pPr algn="just"/>
            <a:endParaRPr lang="en-US" sz="2500" dirty="0">
              <a:latin typeface="Arial Narrow" pitchFamily="34" charset="0"/>
              <a:cs typeface="Times New Roman" pitchFamily="18" charset="0"/>
            </a:endParaRPr>
          </a:p>
          <a:p>
            <a:pPr marL="406400" algn="just"/>
            <a:r>
              <a:rPr lang="en-US" sz="2500" dirty="0">
                <a:latin typeface="Arial Narrow" pitchFamily="34" charset="0"/>
                <a:cs typeface="Times New Roman" pitchFamily="18" charset="0"/>
              </a:rPr>
              <a:t>But this state of affairs came to an end during the time of prophet Samuel. The people of Israel longed for a king.</a:t>
            </a:r>
          </a:p>
          <a:p>
            <a:pPr algn="just"/>
            <a:endParaRPr lang="en-US" sz="2500" dirty="0">
              <a:latin typeface="Arial Narrow" pitchFamily="34" charset="0"/>
              <a:cs typeface="Times New Roman" pitchFamily="18" charset="0"/>
            </a:endParaRPr>
          </a:p>
          <a:p>
            <a:pPr marL="406400" algn="just"/>
            <a:r>
              <a:rPr lang="en-US" sz="2500" dirty="0">
                <a:latin typeface="Arial Narrow" pitchFamily="34" charset="0"/>
                <a:cs typeface="Times New Roman" pitchFamily="18" charset="0"/>
              </a:rPr>
              <a:t>Samuel prayed to know  the will of God. And the Lord spoke to Samuel: ”Now therefore, listen to their voice. However you shall solemnly warn them, and show them the ways of the king who shall </a:t>
            </a:r>
          </a:p>
          <a:p>
            <a:pPr indent="406400" algn="just"/>
            <a:r>
              <a:rPr lang="en-US" sz="2500" dirty="0">
                <a:latin typeface="Arial Narrow" pitchFamily="34" charset="0"/>
                <a:cs typeface="Times New Roman" pitchFamily="18" charset="0"/>
              </a:rPr>
              <a:t>Reign </a:t>
            </a:r>
            <a:r>
              <a:rPr lang="en-US" sz="2500" dirty="0">
                <a:latin typeface="Arial Narrow" pitchFamily="34" charset="0"/>
                <a:cs typeface="Times New Roman" pitchFamily="18" charset="0"/>
              </a:rPr>
              <a:t>over them”. (1 Sam.8:9)</a:t>
            </a:r>
          </a:p>
          <a:p>
            <a:pPr algn="just"/>
            <a:endParaRPr lang="en-US" sz="2500" dirty="0">
              <a:latin typeface="Arial Narrow" pitchFamily="34" charset="0"/>
              <a:cs typeface="Times New Roman" pitchFamily="18" charset="0"/>
            </a:endParaRPr>
          </a:p>
        </p:txBody>
      </p:sp>
      <p:sp>
        <p:nvSpPr>
          <p:cNvPr id="3" name="TextBox 2"/>
          <p:cNvSpPr txBox="1"/>
          <p:nvPr/>
        </p:nvSpPr>
        <p:spPr>
          <a:xfrm>
            <a:off x="2209800" y="1121658"/>
            <a:ext cx="69342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KINGS</a:t>
            </a:r>
            <a:endParaRPr lang="en-US" sz="3500" b="1" dirty="0">
              <a:solidFill>
                <a:srgbClr val="FF0000"/>
              </a:solidFill>
              <a:latin typeface="Cooper Std Black"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0" y="0"/>
            <a:ext cx="2241932" cy="25146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905000" cy="2482922"/>
          </a:xfrm>
          <a:prstGeom prst="rect">
            <a:avLst/>
          </a:prstGeom>
          <a:noFill/>
          <a:ln w="9525">
            <a:noFill/>
            <a:miter lim="800000"/>
            <a:headEnd/>
            <a:tailEnd/>
          </a:ln>
          <a:effectLst/>
        </p:spPr>
      </p:pic>
      <p:sp>
        <p:nvSpPr>
          <p:cNvPr id="3" name="TextBox 2"/>
          <p:cNvSpPr txBox="1"/>
          <p:nvPr/>
        </p:nvSpPr>
        <p:spPr>
          <a:xfrm>
            <a:off x="1905000" y="1143000"/>
            <a:ext cx="7239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SAUL : THE FIRST KING</a:t>
            </a:r>
          </a:p>
        </p:txBody>
      </p:sp>
      <p:sp>
        <p:nvSpPr>
          <p:cNvPr id="4" name="TextBox 3"/>
          <p:cNvSpPr txBox="1"/>
          <p:nvPr/>
        </p:nvSpPr>
        <p:spPr>
          <a:xfrm>
            <a:off x="228600" y="2812971"/>
            <a:ext cx="8763000" cy="3816429"/>
          </a:xfrm>
          <a:prstGeom prst="rect">
            <a:avLst/>
          </a:prstGeom>
          <a:noFill/>
        </p:spPr>
        <p:txBody>
          <a:bodyPr wrap="square" rtlCol="0">
            <a:spAutoFit/>
          </a:bodyPr>
          <a:lstStyle/>
          <a:p>
            <a:pPr marL="225425" indent="3175" algn="just"/>
            <a:r>
              <a:rPr lang="en-US" sz="2200" dirty="0">
                <a:latin typeface="Arial Narrow" pitchFamily="34" charset="0"/>
                <a:cs typeface="Times New Roman" pitchFamily="18" charset="0"/>
              </a:rPr>
              <a:t> </a:t>
            </a:r>
            <a:r>
              <a:rPr lang="en-US" sz="2200" dirty="0">
                <a:latin typeface="Arial Narrow" pitchFamily="34" charset="0"/>
                <a:cs typeface="Times New Roman" pitchFamily="18" charset="0"/>
              </a:rPr>
              <a:t>	A </a:t>
            </a:r>
            <a:r>
              <a:rPr lang="en-US" sz="2200" dirty="0">
                <a:latin typeface="Arial Narrow" pitchFamily="34" charset="0"/>
                <a:cs typeface="Times New Roman" pitchFamily="18" charset="0"/>
              </a:rPr>
              <a:t>young man by the name ‘Saul’ came to Samuel. He was going around in search of his father’s missing donkey. God had informed Samuel about Saul’s arrival much in advance.</a:t>
            </a:r>
          </a:p>
          <a:p>
            <a:pPr marL="225425" indent="3175" algn="just"/>
            <a:r>
              <a:rPr lang="en-US" sz="2200" dirty="0">
                <a:latin typeface="Arial Narrow" pitchFamily="34" charset="0"/>
                <a:cs typeface="Times New Roman" pitchFamily="18" charset="0"/>
              </a:rPr>
              <a:t>	Samuel </a:t>
            </a:r>
            <a:r>
              <a:rPr lang="en-US" sz="2200" dirty="0">
                <a:latin typeface="Arial Narrow" pitchFamily="34" charset="0"/>
                <a:cs typeface="Times New Roman" pitchFamily="18" charset="0"/>
              </a:rPr>
              <a:t>anointed Saul. Samuel took a vial of olive oil and poured it on Saul’s  head. Kissing him Samuel said: ”The Lord has anointed you to rule over his people of Israel. You shall reign over them and you will save them from the hand of their enemies all round.” (1 Sam.10:1)</a:t>
            </a:r>
          </a:p>
          <a:p>
            <a:pPr marL="228600" algn="just"/>
            <a:r>
              <a:rPr lang="en-US" sz="2200" dirty="0">
                <a:latin typeface="Arial Narrow" pitchFamily="34" charset="0"/>
                <a:cs typeface="Times New Roman" pitchFamily="18" charset="0"/>
              </a:rPr>
              <a:t>	Anoint </a:t>
            </a:r>
            <a:r>
              <a:rPr lang="en-US" sz="2200" dirty="0">
                <a:latin typeface="Arial Narrow" pitchFamily="34" charset="0"/>
                <a:cs typeface="Times New Roman" pitchFamily="18" charset="0"/>
              </a:rPr>
              <a:t>means “to offer in the service of God”.</a:t>
            </a:r>
          </a:p>
          <a:p>
            <a:pPr marL="228600" algn="just"/>
            <a:r>
              <a:rPr lang="en-US" sz="2200" dirty="0">
                <a:latin typeface="Arial Narrow" pitchFamily="34" charset="0"/>
                <a:cs typeface="Times New Roman" pitchFamily="18" charset="0"/>
              </a:rPr>
              <a:t>  </a:t>
            </a:r>
            <a:r>
              <a:rPr lang="en-US" sz="2200" dirty="0">
                <a:latin typeface="Arial Narrow" pitchFamily="34" charset="0"/>
                <a:cs typeface="Times New Roman" pitchFamily="18" charset="0"/>
              </a:rPr>
              <a:t>	The </a:t>
            </a:r>
            <a:r>
              <a:rPr lang="en-US" sz="2200" dirty="0">
                <a:latin typeface="Arial Narrow" pitchFamily="34" charset="0"/>
                <a:cs typeface="Times New Roman" pitchFamily="18" charset="0"/>
              </a:rPr>
              <a:t>kingship of Saul was for the purpose of serving God.</a:t>
            </a:r>
          </a:p>
          <a:p>
            <a:pPr marL="225425" indent="3175" algn="just"/>
            <a:r>
              <a:rPr lang="en-US" sz="2200">
                <a:latin typeface="Arial Narrow" pitchFamily="34" charset="0"/>
                <a:cs typeface="Times New Roman" pitchFamily="18" charset="0"/>
              </a:rPr>
              <a:t> </a:t>
            </a:r>
            <a:r>
              <a:rPr lang="en-US" sz="2200">
                <a:latin typeface="Arial Narrow" pitchFamily="34" charset="0"/>
                <a:cs typeface="Times New Roman" pitchFamily="18" charset="0"/>
              </a:rPr>
              <a:t>	Saul </a:t>
            </a:r>
            <a:r>
              <a:rPr lang="en-US" sz="2200" dirty="0">
                <a:latin typeface="Arial Narrow" pitchFamily="34" charset="0"/>
                <a:cs typeface="Times New Roman" pitchFamily="18" charset="0"/>
              </a:rPr>
              <a:t>was a brave ruler. But after sometime he lost favor with God because he was selfish and  autocratic in his rule.</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819400"/>
            <a:ext cx="8610600" cy="3816429"/>
          </a:xfrm>
          <a:prstGeom prst="rect">
            <a:avLst/>
          </a:prstGeom>
          <a:noFill/>
        </p:spPr>
        <p:txBody>
          <a:bodyPr wrap="square" rtlCol="0">
            <a:spAutoFit/>
          </a:bodyPr>
          <a:lstStyle/>
          <a:p>
            <a:pPr marL="228600" indent="-228600" algn="just">
              <a:buFont typeface="Wingdings" pitchFamily="2" charset="2"/>
              <a:buChar char="Ø"/>
            </a:pPr>
            <a:r>
              <a:rPr lang="en-US" sz="2200" dirty="0">
                <a:solidFill>
                  <a:srgbClr val="000000"/>
                </a:solidFill>
                <a:latin typeface="Arial Narrow" pitchFamily="34" charset="0"/>
                <a:cs typeface="Times New Roman" pitchFamily="18" charset="0"/>
              </a:rPr>
              <a:t> According to the Lord’s command Samuel anointed David with oil and since that day the spirit of the Lord dwelt upon David.</a:t>
            </a:r>
          </a:p>
          <a:p>
            <a:pPr marL="228600" indent="-228600" algn="just">
              <a:buFont typeface="Wingdings" pitchFamily="2" charset="2"/>
              <a:buChar char="Ø"/>
            </a:pPr>
            <a:r>
              <a:rPr lang="en-US" sz="2200" dirty="0">
                <a:solidFill>
                  <a:srgbClr val="000000"/>
                </a:solidFill>
                <a:latin typeface="Arial Narrow" pitchFamily="34" charset="0"/>
                <a:cs typeface="Times New Roman" pitchFamily="18" charset="0"/>
              </a:rPr>
              <a:t> David was brave, wise and handsome and Saul liked him very much. Mean time Goliath a Champion from army of Philistines challenged the Israelites. David defeated Goliath by hitting him with a stone from his sling. When the champion fell David took Goliath’s own sword and beheaded him.</a:t>
            </a:r>
          </a:p>
          <a:p>
            <a:pPr marL="228600" indent="-228600" algn="just">
              <a:buFont typeface="Wingdings" pitchFamily="2" charset="2"/>
              <a:buChar char="Ø"/>
            </a:pPr>
            <a:r>
              <a:rPr lang="en-US" sz="2200" dirty="0">
                <a:solidFill>
                  <a:srgbClr val="000000"/>
                </a:solidFill>
                <a:latin typeface="Arial Narrow" pitchFamily="34" charset="0"/>
                <a:cs typeface="Times New Roman" pitchFamily="18" charset="0"/>
              </a:rPr>
              <a:t> After this Saul appointed David as the general of his army. Soon after David was popular among people and Saul couldn’t bare this fact he became jealous and made attempts to have him killed. But David  didn’t show any grudge against Saul.</a:t>
            </a:r>
          </a:p>
          <a:p>
            <a:pPr algn="just">
              <a:buFont typeface="Wingdings" pitchFamily="2" charset="2"/>
              <a:buChar char="Ø"/>
            </a:pPr>
            <a:r>
              <a:rPr lang="en-US" sz="2200" dirty="0">
                <a:solidFill>
                  <a:srgbClr val="000000"/>
                </a:solidFill>
                <a:latin typeface="Arial Narrow" pitchFamily="34" charset="0"/>
                <a:cs typeface="Times New Roman" pitchFamily="18" charset="0"/>
              </a:rPr>
              <a:t> Saul and his sons were killed in a battle and David became the king of Israel.</a:t>
            </a:r>
          </a:p>
        </p:txBody>
      </p:sp>
      <p:pic>
        <p:nvPicPr>
          <p:cNvPr id="2051" name="Picture 3"/>
          <p:cNvPicPr>
            <a:picLocks noChangeAspect="1" noChangeArrowheads="1"/>
          </p:cNvPicPr>
          <p:nvPr/>
        </p:nvPicPr>
        <p:blipFill>
          <a:blip r:embed="rId2" cstate="print"/>
          <a:srcRect/>
          <a:stretch>
            <a:fillRect/>
          </a:stretch>
        </p:blipFill>
        <p:spPr bwMode="auto">
          <a:xfrm>
            <a:off x="0" y="0"/>
            <a:ext cx="1905000" cy="2540000"/>
          </a:xfrm>
          <a:prstGeom prst="rect">
            <a:avLst/>
          </a:prstGeom>
          <a:noFill/>
          <a:ln w="9525">
            <a:noFill/>
            <a:miter lim="800000"/>
            <a:headEnd/>
            <a:tailEnd/>
          </a:ln>
          <a:effectLst/>
        </p:spPr>
      </p:pic>
      <p:sp>
        <p:nvSpPr>
          <p:cNvPr id="4" name="TextBox 3"/>
          <p:cNvSpPr txBox="1"/>
          <p:nvPr/>
        </p:nvSpPr>
        <p:spPr>
          <a:xfrm>
            <a:off x="1905000" y="1116449"/>
            <a:ext cx="7239000" cy="1169551"/>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DAVID: THE  POWERFUL  RULER</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743200"/>
            <a:ext cx="8686800" cy="3785652"/>
          </a:xfrm>
          <a:prstGeom prst="rect">
            <a:avLst/>
          </a:prstGeom>
          <a:noFill/>
        </p:spPr>
        <p:txBody>
          <a:bodyPr wrap="square" rtlCol="0">
            <a:spAutoFit/>
          </a:bodyPr>
          <a:lstStyle/>
          <a:p>
            <a:pPr marL="228600" indent="-228600" algn="just">
              <a:buFont typeface="Wingdings" pitchFamily="2" charset="2"/>
              <a:buChar char="Ø"/>
            </a:pPr>
            <a:r>
              <a:rPr lang="en-US" sz="2400" dirty="0">
                <a:latin typeface="Arial Narrow" pitchFamily="34" charset="0"/>
                <a:cs typeface="Times New Roman" pitchFamily="18" charset="0"/>
              </a:rPr>
              <a:t> Before David died he anointed his son Solomon as king. Solomon is known as the wise king in the Israel’s history.</a:t>
            </a:r>
          </a:p>
          <a:p>
            <a:pPr marL="228600" indent="-228600" algn="just">
              <a:buFont typeface="Wingdings" pitchFamily="2" charset="2"/>
              <a:buChar char="Ø"/>
            </a:pPr>
            <a:r>
              <a:rPr lang="en-US" sz="2400" dirty="0">
                <a:latin typeface="Arial Narrow" pitchFamily="34" charset="0"/>
                <a:cs typeface="Times New Roman" pitchFamily="18" charset="0"/>
              </a:rPr>
              <a:t> King Solomon built a beautiful temple for the lord in Jerusalem. In wealth and wisdom he was above all kings on earth.</a:t>
            </a:r>
          </a:p>
          <a:p>
            <a:pPr marL="228600" indent="-228600" algn="just">
              <a:buFont typeface="Wingdings" pitchFamily="2" charset="2"/>
              <a:buChar char="Ø"/>
            </a:pPr>
            <a:r>
              <a:rPr lang="en-US" sz="2400" dirty="0">
                <a:latin typeface="Arial Narrow" pitchFamily="34" charset="0"/>
                <a:cs typeface="Times New Roman" pitchFamily="18" charset="0"/>
              </a:rPr>
              <a:t> Like David even Solomon sinned against God. His offence was idolatry. God became angry with Solomon and said his kingdom would be divided.</a:t>
            </a:r>
          </a:p>
          <a:p>
            <a:pPr marL="228600" indent="-228600" algn="just">
              <a:buFont typeface="Wingdings" pitchFamily="2" charset="2"/>
              <a:buChar char="Ø"/>
            </a:pPr>
            <a:r>
              <a:rPr lang="en-US" sz="2400" dirty="0">
                <a:latin typeface="Arial Narrow" pitchFamily="34" charset="0"/>
                <a:cs typeface="Times New Roman" pitchFamily="18" charset="0"/>
              </a:rPr>
              <a:t> And accordingly after Solomon’s time two kingdom Judah and Israel came into being.</a:t>
            </a:r>
          </a:p>
          <a:p>
            <a:pPr marL="342900" indent="-342900" algn="just">
              <a:buFont typeface="Wingdings" pitchFamily="2" charset="2"/>
              <a:buChar char="Ø"/>
            </a:pPr>
            <a:r>
              <a:rPr lang="en-US" sz="2400" dirty="0">
                <a:latin typeface="Arial Narrow" pitchFamily="34" charset="0"/>
                <a:cs typeface="Times New Roman" pitchFamily="18" charset="0"/>
              </a:rPr>
              <a:t>THE KINGS OF ISRAEL WERE ORDAINED NOT TO ENACT NEW LAWS BUT TO ADMINISTER THE LAW GIVEN BY GOD.</a:t>
            </a:r>
          </a:p>
        </p:txBody>
      </p:sp>
      <p:pic>
        <p:nvPicPr>
          <p:cNvPr id="4" name="Picture 2"/>
          <p:cNvPicPr>
            <a:picLocks noChangeAspect="1" noChangeArrowheads="1"/>
          </p:cNvPicPr>
          <p:nvPr/>
        </p:nvPicPr>
        <p:blipFill>
          <a:blip r:embed="rId2" cstate="print"/>
          <a:srcRect/>
          <a:stretch>
            <a:fillRect/>
          </a:stretch>
        </p:blipFill>
        <p:spPr bwMode="auto">
          <a:xfrm>
            <a:off x="0" y="0"/>
            <a:ext cx="3097148" cy="2514599"/>
          </a:xfrm>
          <a:prstGeom prst="rect">
            <a:avLst/>
          </a:prstGeom>
          <a:noFill/>
          <a:ln w="9525">
            <a:noFill/>
            <a:miter lim="800000"/>
            <a:headEnd/>
            <a:tailEnd/>
          </a:ln>
          <a:effectLst/>
        </p:spPr>
      </p:pic>
      <p:sp>
        <p:nvSpPr>
          <p:cNvPr id="5" name="TextBox 4"/>
          <p:cNvSpPr txBox="1"/>
          <p:nvPr/>
        </p:nvSpPr>
        <p:spPr>
          <a:xfrm>
            <a:off x="3048000" y="1116449"/>
            <a:ext cx="6096000" cy="1169551"/>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SOLOMON : THE  WISE  KING</a:t>
            </a:r>
            <a:endParaRPr lang="en-US" sz="3500" dirty="0">
              <a:solidFill>
                <a:srgbClr val="FF0000"/>
              </a:solidFill>
              <a:latin typeface="Cooper Std Black" pitchFamily="18" charset="0"/>
              <a:cs typeface="Times New Roman" pitchFamily="18"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38200"/>
            <a:ext cx="8686800" cy="6001643"/>
          </a:xfrm>
          <a:prstGeom prst="rect">
            <a:avLst/>
          </a:prstGeom>
          <a:noFill/>
        </p:spPr>
        <p:txBody>
          <a:bodyPr wrap="square" rtlCol="0">
            <a:spAutoFit/>
          </a:bodyPr>
          <a:lstStyle/>
          <a:p>
            <a:pPr marL="342900" indent="-342900" algn="just">
              <a:buFont typeface="Wingdings" pitchFamily="2" charset="2"/>
              <a:buChar char="Ø"/>
            </a:pPr>
            <a:r>
              <a:rPr lang="en-US" sz="2400" dirty="0">
                <a:latin typeface="Arial Narrow" pitchFamily="34" charset="0"/>
                <a:cs typeface="Times New Roman" pitchFamily="18" charset="0"/>
              </a:rPr>
              <a:t>Earlier </a:t>
            </a:r>
            <a:r>
              <a:rPr lang="en-US" sz="2400" dirty="0">
                <a:latin typeface="Arial Narrow" pitchFamily="34" charset="0"/>
                <a:cs typeface="Times New Roman" pitchFamily="18" charset="0"/>
              </a:rPr>
              <a:t>Israel had no priest but when the ark and the tabernacle were made those who were appointed to serve and protect were called priest.</a:t>
            </a:r>
          </a:p>
          <a:p>
            <a:pPr algn="just">
              <a:buFont typeface="Wingdings" pitchFamily="2" charset="2"/>
              <a:buChar char="Ø"/>
            </a:pPr>
            <a:r>
              <a:rPr lang="en-US" sz="2400" dirty="0">
                <a:latin typeface="Arial Narrow" pitchFamily="34" charset="0"/>
                <a:cs typeface="Times New Roman" pitchFamily="18" charset="0"/>
              </a:rPr>
              <a:t> </a:t>
            </a:r>
            <a:r>
              <a:rPr lang="en-US" sz="2400" dirty="0">
                <a:latin typeface="Arial Narrow" pitchFamily="34" charset="0"/>
                <a:cs typeface="Times New Roman" pitchFamily="18" charset="0"/>
              </a:rPr>
              <a:t> </a:t>
            </a:r>
            <a:r>
              <a:rPr lang="en-US" sz="2400" dirty="0">
                <a:latin typeface="Arial Narrow" pitchFamily="34" charset="0"/>
                <a:cs typeface="Times New Roman" pitchFamily="18" charset="0"/>
              </a:rPr>
              <a:t>This </a:t>
            </a:r>
            <a:r>
              <a:rPr lang="en-US" sz="2400" dirty="0">
                <a:latin typeface="Arial Narrow" pitchFamily="34" charset="0"/>
                <a:cs typeface="Times New Roman" pitchFamily="18" charset="0"/>
              </a:rPr>
              <a:t>duty was entrusted to Aaron and his children.</a:t>
            </a:r>
          </a:p>
          <a:p>
            <a:pPr marL="342900" indent="-342900" algn="just">
              <a:buFont typeface="Wingdings" pitchFamily="2" charset="2"/>
              <a:buChar char="Ø"/>
            </a:pPr>
            <a:r>
              <a:rPr lang="en-US" sz="2400" dirty="0">
                <a:latin typeface="Arial Narrow" pitchFamily="34" charset="0"/>
                <a:cs typeface="Times New Roman" pitchFamily="18" charset="0"/>
              </a:rPr>
              <a:t>Priest </a:t>
            </a:r>
            <a:r>
              <a:rPr lang="en-US" sz="2400" dirty="0">
                <a:latin typeface="Arial Narrow" pitchFamily="34" charset="0"/>
                <a:cs typeface="Times New Roman" pitchFamily="18" charset="0"/>
              </a:rPr>
              <a:t>were appointed to offer sacrifices to the Lord on behave of </a:t>
            </a:r>
            <a:r>
              <a:rPr lang="en-US" sz="2400" dirty="0">
                <a:latin typeface="Arial Narrow" pitchFamily="34" charset="0"/>
                <a:cs typeface="Times New Roman" pitchFamily="18" charset="0"/>
              </a:rPr>
              <a:t>the people </a:t>
            </a:r>
            <a:r>
              <a:rPr lang="en-US" sz="2400" dirty="0">
                <a:latin typeface="Arial Narrow" pitchFamily="34" charset="0"/>
                <a:cs typeface="Times New Roman" pitchFamily="18" charset="0"/>
              </a:rPr>
              <a:t>and to bless the people in the name of the lord.</a:t>
            </a:r>
          </a:p>
          <a:p>
            <a:pPr marL="342900" indent="-342900" algn="just">
              <a:buFont typeface="Wingdings" pitchFamily="2" charset="2"/>
              <a:buChar char="Ø"/>
            </a:pPr>
            <a:r>
              <a:rPr lang="en-US" sz="2400" dirty="0">
                <a:latin typeface="Arial Narrow" pitchFamily="34" charset="0"/>
                <a:cs typeface="Times New Roman" pitchFamily="18" charset="0"/>
              </a:rPr>
              <a:t>In </a:t>
            </a:r>
            <a:r>
              <a:rPr lang="en-US" sz="2400" dirty="0">
                <a:latin typeface="Arial Narrow" pitchFamily="34" charset="0"/>
                <a:cs typeface="Times New Roman" pitchFamily="18" charset="0"/>
              </a:rPr>
              <a:t>the mean time priesthood went to the tribe of  Levi. Levi was one </a:t>
            </a:r>
            <a:r>
              <a:rPr lang="en-US" sz="2400" dirty="0">
                <a:latin typeface="Arial Narrow" pitchFamily="34" charset="0"/>
                <a:cs typeface="Times New Roman" pitchFamily="18" charset="0"/>
              </a:rPr>
              <a:t>of the </a:t>
            </a:r>
            <a:r>
              <a:rPr lang="en-US" sz="2400" dirty="0">
                <a:latin typeface="Arial Narrow" pitchFamily="34" charset="0"/>
                <a:cs typeface="Times New Roman" pitchFamily="18" charset="0"/>
              </a:rPr>
              <a:t>twelve sons of Jacob</a:t>
            </a:r>
            <a:r>
              <a:rPr lang="en-US" sz="2400" dirty="0">
                <a:latin typeface="Arial Narrow" pitchFamily="34" charset="0"/>
                <a:cs typeface="Times New Roman" pitchFamily="18" charset="0"/>
              </a:rPr>
              <a:t>.</a:t>
            </a:r>
          </a:p>
          <a:p>
            <a:pPr marL="228600" indent="-228600" algn="just">
              <a:buFont typeface="Wingdings" pitchFamily="2" charset="2"/>
              <a:buChar char="Ø"/>
            </a:pPr>
            <a:endParaRPr lang="en-US" sz="2400" dirty="0">
              <a:latin typeface="Arial Narrow" pitchFamily="34" charset="0"/>
              <a:cs typeface="Times New Roman" pitchFamily="18" charset="0"/>
            </a:endParaRPr>
          </a:p>
          <a:p>
            <a:pPr marL="228600" indent="-228600" algn="just">
              <a:buFont typeface="Wingdings" pitchFamily="2" charset="2"/>
              <a:buChar char="Ø"/>
            </a:pPr>
            <a:endParaRPr lang="en-US" sz="2400" dirty="0">
              <a:latin typeface="Arial Narrow" pitchFamily="34" charset="0"/>
              <a:cs typeface="Times New Roman" pitchFamily="18" charset="0"/>
            </a:endParaRPr>
          </a:p>
          <a:p>
            <a:pPr marL="228600" indent="-228600" algn="just"/>
            <a:endParaRPr lang="en-US" sz="2400" dirty="0">
              <a:latin typeface="Arial Narrow" pitchFamily="34" charset="0"/>
              <a:cs typeface="Times New Roman" pitchFamily="18" charset="0"/>
            </a:endParaRPr>
          </a:p>
          <a:p>
            <a:pPr algn="just">
              <a:buFont typeface="Wingdings" pitchFamily="2" charset="2"/>
              <a:buChar char="Ø"/>
            </a:pPr>
            <a:r>
              <a:rPr lang="en-US" sz="2400" dirty="0">
                <a:latin typeface="Arial Narrow" pitchFamily="34" charset="0"/>
                <a:cs typeface="Times New Roman" pitchFamily="18" charset="0"/>
              </a:rPr>
              <a:t>  The three responsibility of priests were</a:t>
            </a:r>
          </a:p>
          <a:p>
            <a:pPr algn="just">
              <a:buFont typeface="Wingdings" pitchFamily="2" charset="2"/>
              <a:buChar char="Ø"/>
            </a:pPr>
            <a:r>
              <a:rPr lang="en-US" sz="2400" dirty="0">
                <a:latin typeface="Arial Narrow" pitchFamily="34" charset="0"/>
                <a:cs typeface="Times New Roman" pitchFamily="18" charset="0"/>
              </a:rPr>
              <a:t>                  - Serving at the alter.</a:t>
            </a:r>
          </a:p>
          <a:p>
            <a:pPr algn="just">
              <a:buFont typeface="Wingdings" pitchFamily="2" charset="2"/>
              <a:buChar char="Ø"/>
            </a:pPr>
            <a:r>
              <a:rPr lang="en-US" sz="2400" dirty="0">
                <a:latin typeface="Arial Narrow" pitchFamily="34" charset="0"/>
                <a:cs typeface="Times New Roman" pitchFamily="18" charset="0"/>
              </a:rPr>
              <a:t>                  - Offer sacrifices to the Lord </a:t>
            </a:r>
          </a:p>
          <a:p>
            <a:pPr algn="just">
              <a:buFont typeface="Wingdings" pitchFamily="2" charset="2"/>
              <a:buChar char="Ø"/>
            </a:pPr>
            <a:r>
              <a:rPr lang="en-US" sz="2400" dirty="0">
                <a:latin typeface="Arial Narrow" pitchFamily="34" charset="0"/>
                <a:cs typeface="Times New Roman" pitchFamily="18" charset="0"/>
              </a:rPr>
              <a:t>                  - Teaching the laws  </a:t>
            </a:r>
          </a:p>
          <a:p>
            <a:pPr marL="406400" indent="-406400" algn="just">
              <a:buFont typeface="Wingdings" pitchFamily="2" charset="2"/>
              <a:buChar char="Ø"/>
            </a:pPr>
            <a:r>
              <a:rPr lang="en-US" sz="2400" dirty="0">
                <a:latin typeface="Arial Narrow" pitchFamily="34" charset="0"/>
                <a:cs typeface="Times New Roman" pitchFamily="18" charset="0"/>
              </a:rPr>
              <a:t>Priesthood </a:t>
            </a:r>
            <a:r>
              <a:rPr lang="en-US" sz="2400" dirty="0">
                <a:latin typeface="Arial Narrow" pitchFamily="34" charset="0"/>
                <a:cs typeface="Times New Roman" pitchFamily="18" charset="0"/>
              </a:rPr>
              <a:t>is the symbol of relationship between the people of Israel and God.  </a:t>
            </a:r>
          </a:p>
        </p:txBody>
      </p:sp>
      <p:sp>
        <p:nvSpPr>
          <p:cNvPr id="6" name="TextBox 5"/>
          <p:cNvSpPr txBox="1"/>
          <p:nvPr/>
        </p:nvSpPr>
        <p:spPr>
          <a:xfrm>
            <a:off x="0" y="2286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PRIEST</a:t>
            </a:r>
          </a:p>
        </p:txBody>
      </p:sp>
      <p:pic>
        <p:nvPicPr>
          <p:cNvPr id="4098" name="Picture 2" descr="D:\class psd\class 5\lesson 13\image\Priest.png"/>
          <p:cNvPicPr>
            <a:picLocks noChangeAspect="1" noChangeArrowheads="1"/>
          </p:cNvPicPr>
          <p:nvPr/>
        </p:nvPicPr>
        <p:blipFill>
          <a:blip r:embed="rId2" cstate="print"/>
          <a:srcRect/>
          <a:stretch>
            <a:fillRect/>
          </a:stretch>
        </p:blipFill>
        <p:spPr bwMode="auto">
          <a:xfrm>
            <a:off x="5477093" y="3429000"/>
            <a:ext cx="3666907" cy="25019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641</TotalTime>
  <Words>733</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Let us pray</vt:lpstr>
      <vt:lpstr>READ AND RECOUNT</vt:lpstr>
      <vt:lpstr>WORD OF GOD FOR GUIDANCE</vt:lpstr>
      <vt:lpstr>MY DECISION</vt:lpstr>
      <vt:lpstr>LET US DO</vt:lpstr>
      <vt:lpstr>LET US FIND OUT THE ANSWER</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dc:creator>
  <cp:lastModifiedBy>Administrator</cp:lastModifiedBy>
  <cp:revision>121</cp:revision>
  <dcterms:created xsi:type="dcterms:W3CDTF">2015-04-05T16:17:34Z</dcterms:created>
  <dcterms:modified xsi:type="dcterms:W3CDTF">2015-09-23T04:57:08Z</dcterms:modified>
</cp:coreProperties>
</file>